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5"/>
  </p:notesMasterIdLst>
  <p:handoutMasterIdLst>
    <p:handoutMasterId r:id="rId16"/>
  </p:handoutMasterIdLst>
  <p:sldIdLst>
    <p:sldId id="1560" r:id="rId5"/>
    <p:sldId id="2288" r:id="rId6"/>
    <p:sldId id="2227" r:id="rId7"/>
    <p:sldId id="2315" r:id="rId8"/>
    <p:sldId id="2322" r:id="rId9"/>
    <p:sldId id="2321" r:id="rId10"/>
    <p:sldId id="2316" r:id="rId11"/>
    <p:sldId id="2252" r:id="rId12"/>
    <p:sldId id="491" r:id="rId13"/>
    <p:sldId id="232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15"/>
            <p14:sldId id="2322"/>
            <p14:sldId id="2321"/>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59287" autoAdjust="0"/>
  </p:normalViewPr>
  <p:slideViewPr>
    <p:cSldViewPr snapToGrid="0">
      <p:cViewPr varScale="1">
        <p:scale>
          <a:sx n="74" d="100"/>
          <a:sy n="74" d="100"/>
        </p:scale>
        <p:origin x="948"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7/29/2019 4:43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7/29/2019 4:37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614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r>
              <a:rPr lang="en-US" dirty="0"/>
              <a:t>-talk about how this is a beginner workshop and no previous programming or machine learning knowledge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5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cheatsheet</a:t>
            </a:r>
            <a:r>
              <a:rPr lang="en-US" dirty="0"/>
              <a:t> to help understand what models should be used for different problems. I really like this because when starting out a path forward can be the hardest part.</a:t>
            </a:r>
          </a:p>
          <a:p>
            <a:endParaRPr lang="en-US" dirty="0"/>
          </a:p>
          <a:p>
            <a:r>
              <a:rPr lang="en-US" dirty="0"/>
              <a:t>You start at the green circle and ask yourself. “What am I trying to predict?”</a:t>
            </a:r>
          </a:p>
          <a:p>
            <a:endParaRPr lang="en-US" dirty="0"/>
          </a:p>
          <a:p>
            <a:r>
              <a:rPr lang="en-US" dirty="0"/>
              <a:t>The biggest help here is from the start to the 5 colored boxes to tell you what type of model you are building.</a:t>
            </a:r>
          </a:p>
          <a:p>
            <a:endParaRPr lang="en-US" dirty="0"/>
          </a:p>
          <a:p>
            <a:r>
              <a:rPr lang="en-US" dirty="0"/>
              <a:t>This is a guideline not </a:t>
            </a:r>
            <a:r>
              <a:rPr lang="en-US"/>
              <a:t>a ultimate truth.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05260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Within Machine Learning there is Supervised Learning and Unsupervised learning.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 Supervised learning you use a dataset with features and labels so it can learn to predict a result based on patterns. Examples of this would be classification and regression models. Classification could be like “cat” or “not cat” and regression is like predicting the value of a home. The above example is showing how to predict the housing class based on demographic information about a person. This is a supervised multiclassification example.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Unsupervised learning is when you give the algorithm a dataset (without labels) and have it learn or find the patterns and labels without being explicitly told.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6807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7/29/2019 4:37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2543152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&lt;Name&gt;</a:t>
            </a:r>
          </a:p>
          <a:p>
            <a:pPr lvl="1"/>
            <a:r>
              <a:rPr lang="en-US" dirty="0"/>
              <a:t>&lt;Title&gt;</a:t>
            </a:r>
          </a:p>
          <a:p>
            <a:pPr lvl="1"/>
            <a:r>
              <a:rPr lang="en-US" dirty="0"/>
              <a:t>&lt;Twitter&gt;</a:t>
            </a:r>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174F-15A9-4925-ABA3-F65368B9661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6BD8293-806E-43B8-A832-3301A4C0C138}"/>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27872580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9770-A517-4471-8FE7-817C3F4CC99E}"/>
              </a:ext>
            </a:extLst>
          </p:cNvPr>
          <p:cNvSpPr>
            <a:spLocks noGrp="1"/>
          </p:cNvSpPr>
          <p:nvPr>
            <p:ph type="title"/>
          </p:nvPr>
        </p:nvSpPr>
        <p:spPr/>
        <p:txBody>
          <a:bodyPr/>
          <a:lstStyle/>
          <a:p>
            <a:pPr algn="ctr"/>
            <a:r>
              <a:rPr lang="en-US" dirty="0"/>
              <a:t>Supervised Multiclassification Example</a:t>
            </a:r>
          </a:p>
        </p:txBody>
      </p:sp>
      <p:graphicFrame>
        <p:nvGraphicFramePr>
          <p:cNvPr id="16" name="Table 15">
            <a:extLst>
              <a:ext uri="{FF2B5EF4-FFF2-40B4-BE49-F238E27FC236}">
                <a16:creationId xmlns:a16="http://schemas.microsoft.com/office/drawing/2014/main" id="{DA8C70AF-84E4-455E-A706-02FAE94613A4}"/>
              </a:ext>
            </a:extLst>
          </p:cNvPr>
          <p:cNvGraphicFramePr>
            <a:graphicFrameLocks noGrp="1"/>
          </p:cNvGraphicFramePr>
          <p:nvPr>
            <p:extLst>
              <p:ext uri="{D42A27DB-BD31-4B8C-83A1-F6EECF244321}">
                <p14:modId xmlns:p14="http://schemas.microsoft.com/office/powerpoint/2010/main" val="1363095653"/>
              </p:ext>
            </p:extLst>
          </p:nvPr>
        </p:nvGraphicFramePr>
        <p:xfrm>
          <a:off x="1309847" y="1784337"/>
          <a:ext cx="8289805" cy="1853935"/>
        </p:xfrm>
        <a:graphic>
          <a:graphicData uri="http://schemas.openxmlformats.org/drawingml/2006/table">
            <a:tbl>
              <a:tblPr firstRow="1"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dirty="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dirty="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dirty="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dirty="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dirty="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96F4788F-E2F9-4875-A248-54B5769541DC}"/>
              </a:ext>
            </a:extLst>
          </p:cNvPr>
          <p:cNvGraphicFramePr>
            <a:graphicFrameLocks noGrp="1"/>
          </p:cNvGraphicFramePr>
          <p:nvPr>
            <p:extLst>
              <p:ext uri="{D42A27DB-BD31-4B8C-83A1-F6EECF244321}">
                <p14:modId xmlns:p14="http://schemas.microsoft.com/office/powerpoint/2010/main" val="3667745604"/>
              </p:ext>
            </p:extLst>
          </p:nvPr>
        </p:nvGraphicFramePr>
        <p:xfrm>
          <a:off x="1309846" y="4364494"/>
          <a:ext cx="8289805" cy="370787"/>
        </p:xfrm>
        <a:graphic>
          <a:graphicData uri="http://schemas.openxmlformats.org/drawingml/2006/table">
            <a:tbl>
              <a:tblPr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dirty="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dirty="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8" name="Group 17">
            <a:extLst>
              <a:ext uri="{FF2B5EF4-FFF2-40B4-BE49-F238E27FC236}">
                <a16:creationId xmlns:a16="http://schemas.microsoft.com/office/drawing/2014/main" id="{D7A5266D-8CDB-4755-9638-C58B4E382F0D}"/>
              </a:ext>
            </a:extLst>
          </p:cNvPr>
          <p:cNvGrpSpPr/>
          <p:nvPr/>
        </p:nvGrpSpPr>
        <p:grpSpPr>
          <a:xfrm>
            <a:off x="9872275" y="1784337"/>
            <a:ext cx="2126049" cy="1853937"/>
            <a:chOff x="9557909" y="1638895"/>
            <a:chExt cx="2126351" cy="1854200"/>
          </a:xfrm>
        </p:grpSpPr>
        <p:sp>
          <p:nvSpPr>
            <p:cNvPr id="19" name="Right Brace 18">
              <a:extLst>
                <a:ext uri="{FF2B5EF4-FFF2-40B4-BE49-F238E27FC236}">
                  <a16:creationId xmlns:a16="http://schemas.microsoft.com/office/drawing/2014/main" id="{EE37EE64-826B-4619-BDD9-B1EF813030F5}"/>
                </a:ext>
              </a:extLst>
            </p:cNvPr>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AB1AE43-99A5-4AC9-BFC9-6698433231BD}"/>
                </a:ext>
              </a:extLst>
            </p:cNvPr>
            <p:cNvSpPr txBox="1"/>
            <p:nvPr/>
          </p:nvSpPr>
          <p:spPr>
            <a:xfrm>
              <a:off x="9818637" y="2279763"/>
              <a:ext cx="1865623"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grpSp>
        <p:nvGrpSpPr>
          <p:cNvPr id="21" name="Group 20">
            <a:extLst>
              <a:ext uri="{FF2B5EF4-FFF2-40B4-BE49-F238E27FC236}">
                <a16:creationId xmlns:a16="http://schemas.microsoft.com/office/drawing/2014/main" id="{3AF3AB58-6394-4070-B78D-BCCF3BA98CB3}"/>
              </a:ext>
            </a:extLst>
          </p:cNvPr>
          <p:cNvGrpSpPr/>
          <p:nvPr/>
        </p:nvGrpSpPr>
        <p:grpSpPr>
          <a:xfrm>
            <a:off x="1309847" y="5064670"/>
            <a:ext cx="8562427" cy="1186657"/>
            <a:chOff x="386416" y="5038020"/>
            <a:chExt cx="8562427" cy="1186657"/>
          </a:xfrm>
        </p:grpSpPr>
        <p:grpSp>
          <p:nvGrpSpPr>
            <p:cNvPr id="22" name="Group 21">
              <a:extLst>
                <a:ext uri="{FF2B5EF4-FFF2-40B4-BE49-F238E27FC236}">
                  <a16:creationId xmlns:a16="http://schemas.microsoft.com/office/drawing/2014/main" id="{338AACEA-C7ED-474B-A734-07A8001BFEEE}"/>
                </a:ext>
              </a:extLst>
            </p:cNvPr>
            <p:cNvGrpSpPr/>
            <p:nvPr/>
          </p:nvGrpSpPr>
          <p:grpSpPr>
            <a:xfrm>
              <a:off x="386416" y="5038020"/>
              <a:ext cx="6623797" cy="1186657"/>
              <a:chOff x="386416" y="5038020"/>
              <a:chExt cx="6623797" cy="1186657"/>
            </a:xfrm>
          </p:grpSpPr>
          <p:sp>
            <p:nvSpPr>
              <p:cNvPr id="26" name="Right Brace 25">
                <a:extLst>
                  <a:ext uri="{FF2B5EF4-FFF2-40B4-BE49-F238E27FC236}">
                    <a16:creationId xmlns:a16="http://schemas.microsoft.com/office/drawing/2014/main" id="{20EC3CCD-7D4C-455F-976A-9C545A7CA06B}"/>
                  </a:ext>
                </a:extLst>
              </p:cNvPr>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ADA6DF5-1A58-4527-87D8-79D349AA8FB8}"/>
                  </a:ext>
                </a:extLst>
              </p:cNvPr>
              <p:cNvSpPr txBox="1"/>
              <p:nvPr/>
            </p:nvSpPr>
            <p:spPr>
              <a:xfrm>
                <a:off x="2403602" y="5326012"/>
                <a:ext cx="2589439" cy="898665"/>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“features”/“attributes”</a:t>
                </a:r>
                <a:endParaRPr lang="en-US" sz="2000" dirty="0">
                  <a:gradFill>
                    <a:gsLst>
                      <a:gs pos="2917">
                        <a:schemeClr val="tx1"/>
                      </a:gs>
                      <a:gs pos="30000">
                        <a:schemeClr val="tx1"/>
                      </a:gs>
                    </a:gsLst>
                    <a:lin ang="5400000" scaled="0"/>
                  </a:gradFill>
                </a:endParaRPr>
              </a:p>
            </p:txBody>
          </p:sp>
        </p:grpSp>
        <p:grpSp>
          <p:nvGrpSpPr>
            <p:cNvPr id="23" name="Group 22">
              <a:extLst>
                <a:ext uri="{FF2B5EF4-FFF2-40B4-BE49-F238E27FC236}">
                  <a16:creationId xmlns:a16="http://schemas.microsoft.com/office/drawing/2014/main" id="{1DA9F585-E187-4816-9E14-3BB241E4AFDE}"/>
                </a:ext>
              </a:extLst>
            </p:cNvPr>
            <p:cNvGrpSpPr/>
            <p:nvPr/>
          </p:nvGrpSpPr>
          <p:grpSpPr>
            <a:xfrm>
              <a:off x="6737602" y="5038020"/>
              <a:ext cx="2211241" cy="1170283"/>
              <a:chOff x="6737602" y="5038020"/>
              <a:chExt cx="2211241" cy="1170283"/>
            </a:xfrm>
          </p:grpSpPr>
          <p:sp>
            <p:nvSpPr>
              <p:cNvPr id="24" name="Right Brace 23">
                <a:extLst>
                  <a:ext uri="{FF2B5EF4-FFF2-40B4-BE49-F238E27FC236}">
                    <a16:creationId xmlns:a16="http://schemas.microsoft.com/office/drawing/2014/main" id="{74DE1C73-4068-45DC-B6A2-71736B5A6F48}"/>
                  </a:ext>
                </a:extLst>
              </p:cNvPr>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E7976DE-DB8E-418B-8698-20835C89022E}"/>
                  </a:ext>
                </a:extLst>
              </p:cNvPr>
              <p:cNvSpPr txBox="1"/>
              <p:nvPr/>
            </p:nvSpPr>
            <p:spPr>
              <a:xfrm>
                <a:off x="6737602" y="5326011"/>
                <a:ext cx="2211241"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dirty="0">
                    <a:gradFill>
                      <a:gsLst>
                        <a:gs pos="2917">
                          <a:schemeClr val="tx1"/>
                        </a:gs>
                        <a:gs pos="30000">
                          <a:schemeClr val="tx1"/>
                        </a:gs>
                      </a:gsLst>
                      <a:lin ang="5400000" scaled="0"/>
                    </a:gradFill>
                  </a:rPr>
                  <a:t>Thing to predict</a:t>
                </a:r>
              </a:p>
              <a:p>
                <a:pPr algn="ctr">
                  <a:lnSpc>
                    <a:spcPct val="90000"/>
                  </a:lnSpc>
                  <a:spcAft>
                    <a:spcPts val="600"/>
                  </a:spcAft>
                </a:pPr>
                <a:r>
                  <a:rPr lang="en-US" sz="1599" dirty="0">
                    <a:gradFill>
                      <a:gsLst>
                        <a:gs pos="2917">
                          <a:schemeClr val="tx1"/>
                        </a:gs>
                        <a:gs pos="30000">
                          <a:schemeClr val="tx1"/>
                        </a:gs>
                      </a:gsLst>
                      <a:lin ang="5400000" scaled="0"/>
                    </a:gradFill>
                  </a:rPr>
                  <a:t>“class”/“label”</a:t>
                </a:r>
                <a:endParaRPr lang="en-US" sz="2000" dirty="0">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378960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Model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33454</TotalTime>
  <Words>1247</Words>
  <Application>Microsoft Office PowerPoint</Application>
  <PresentationFormat>Custom</PresentationFormat>
  <Paragraphs>178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Semibold</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&lt;Name Here&gt;</vt:lpstr>
      <vt:lpstr>PowerPoint Presentation</vt:lpstr>
      <vt:lpstr>PowerPoint Presentation</vt:lpstr>
      <vt:lpstr>PowerPoint Presentation</vt:lpstr>
      <vt:lpstr>Supervised Multiclassification Example</vt:lpstr>
      <vt:lpstr>The Model Building Process</vt:lpstr>
      <vt:lpstr>PowerPoint Presentation</vt:lpstr>
      <vt:lpstr>Workshop  Azure Machine Learning Visual Interface  Is that red wine good or bad?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Cassie Siljander</cp:lastModifiedBy>
  <cp:revision>132</cp:revision>
  <dcterms:created xsi:type="dcterms:W3CDTF">2019-01-08T00:36:07Z</dcterms:created>
  <dcterms:modified xsi:type="dcterms:W3CDTF">2019-07-29T23:35:39Z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